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</p:sldIdLst>
  <p:sldSz cx="9906000" cy="6858000" type="A4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84" y="-1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120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2145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5318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084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843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511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9721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1755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9418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7416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1804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F07A-C31C-4690-B0DF-EAEE4B53F787}" type="datetimeFigureOut">
              <a:rPr lang="es-VE" smtClean="0"/>
              <a:t>10/3/2025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D1DC-25BF-47F1-AFF1-34B62939813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848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231997" y="284412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IDENTIDAD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DEL </a:t>
            </a:r>
          </a:p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CENTRO EDUCATIVO</a:t>
            </a:r>
            <a:endParaRPr lang="es-V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8 Pergamino vertical"/>
          <p:cNvSpPr/>
          <p:nvPr/>
        </p:nvSpPr>
        <p:spPr>
          <a:xfrm>
            <a:off x="416497" y="268740"/>
            <a:ext cx="4384916" cy="6352390"/>
          </a:xfrm>
          <a:prstGeom prst="verticalScroll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1002836" y="829335"/>
            <a:ext cx="30829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Coro</a:t>
            </a:r>
            <a:endParaRPr lang="es-VE" sz="1700" dirty="0" smtClean="0">
              <a:latin typeface="Script MT Bold" pitchFamily="66" charset="0"/>
            </a:endParaRPr>
          </a:p>
          <a:p>
            <a:pPr algn="ctr"/>
            <a:r>
              <a:rPr lang="es-VE" sz="1700" dirty="0" smtClean="0">
                <a:latin typeface="Script MT Bold" pitchFamily="66" charset="0"/>
              </a:rPr>
              <a:t>Juventud agustiniana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sigue siempre tu ideal,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el ideal de Agustín: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la ciencia y la caridad. (bis)</a:t>
            </a:r>
          </a:p>
          <a:p>
            <a:pPr algn="ctr"/>
            <a:r>
              <a:rPr lang="es-VE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</a:p>
          <a:p>
            <a:pPr algn="ctr"/>
            <a:r>
              <a:rPr lang="es-VE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</a:t>
            </a:r>
            <a:r>
              <a:rPr lang="es-VE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es-VE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Estrofa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Con tu corazón inquieto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busca el bien y la verdad,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sirviendo a tus compañeros,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brindándoles tu amistad. (bis) </a:t>
            </a:r>
          </a:p>
          <a:p>
            <a:pPr algn="ctr"/>
            <a:endParaRPr lang="es-VE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  <a:p>
            <a:pPr algn="ctr"/>
            <a:r>
              <a:rPr lang="es-VE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II </a:t>
            </a:r>
            <a:r>
              <a:rPr lang="es-VE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Estrofa</a:t>
            </a:r>
            <a:endParaRPr lang="es-VE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  <a:p>
            <a:pPr algn="ctr"/>
            <a:r>
              <a:rPr lang="es-VE" sz="1700" dirty="0" smtClean="0">
                <a:latin typeface="Script MT Bold" pitchFamily="66" charset="0"/>
              </a:rPr>
              <a:t>El amor de Dios te guíe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en tu estudio y en tu obrar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para que el San Judas sea </a:t>
            </a:r>
          </a:p>
          <a:p>
            <a:pPr algn="ctr"/>
            <a:r>
              <a:rPr lang="es-VE" sz="1700" dirty="0" smtClean="0">
                <a:latin typeface="Script MT Bold" pitchFamily="66" charset="0"/>
              </a:rPr>
              <a:t>familia y comunidad. (bis</a:t>
            </a:r>
            <a:r>
              <a:rPr lang="es-VE" sz="1700" dirty="0" smtClean="0">
                <a:latin typeface="Script MT Bold" pitchFamily="66" charset="0"/>
              </a:rPr>
              <a:t>)</a:t>
            </a:r>
          </a:p>
          <a:p>
            <a:pPr algn="ctr"/>
            <a:endParaRPr lang="es-VE" sz="1700" dirty="0">
              <a:latin typeface="Script MT Bold" pitchFamily="66" charset="0"/>
            </a:endParaRPr>
          </a:p>
          <a:p>
            <a:pPr algn="r"/>
            <a:r>
              <a:rPr lang="es-VE" sz="1200" dirty="0" smtClean="0">
                <a:latin typeface="Arial Rounded MT Bold" pitchFamily="34" charset="0"/>
              </a:rPr>
              <a:t>Letra: Fray Juan Cuesta</a:t>
            </a:r>
          </a:p>
          <a:p>
            <a:pPr algn="r"/>
            <a:r>
              <a:rPr lang="es-VE" sz="1200" dirty="0" smtClean="0">
                <a:latin typeface="Arial Rounded MT Bold" pitchFamily="34" charset="0"/>
              </a:rPr>
              <a:t>Música: Profesor Francisco Rodrigo</a:t>
            </a:r>
            <a:r>
              <a:rPr lang="es-VE" sz="1200" dirty="0" smtClean="0">
                <a:latin typeface="Arial Rounded MT Bold" pitchFamily="34" charset="0"/>
              </a:rPr>
              <a:t> </a:t>
            </a:r>
            <a:endParaRPr lang="es-VE" sz="1200" dirty="0">
              <a:latin typeface="Arial Rounded MT 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96616" y="268741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Himno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 del 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Colegio</a:t>
            </a:r>
            <a:endParaRPr lang="es-VE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3" y="89486"/>
            <a:ext cx="1236890" cy="1236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55" y="5922162"/>
            <a:ext cx="1476831" cy="8309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9589" y="3176934"/>
            <a:ext cx="7344817" cy="36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1550" r="6087" b="10981"/>
          <a:stretch/>
        </p:blipFill>
        <p:spPr>
          <a:xfrm rot="391199">
            <a:off x="6026699" y="3898082"/>
            <a:ext cx="3265283" cy="13411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41" y="5278180"/>
            <a:ext cx="1123643" cy="161171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50" y="5751605"/>
            <a:ext cx="2244663" cy="71660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t="17447" r="21037" b="8975"/>
          <a:stretch/>
        </p:blipFill>
        <p:spPr>
          <a:xfrm rot="614250">
            <a:off x="7391682" y="274597"/>
            <a:ext cx="2187186" cy="11622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0"/>
          <a:stretch/>
        </p:blipFill>
        <p:spPr>
          <a:xfrm>
            <a:off x="5585674" y="268742"/>
            <a:ext cx="1671582" cy="26634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4"/>
          <a:stretch/>
        </p:blipFill>
        <p:spPr>
          <a:xfrm>
            <a:off x="8542113" y="5092610"/>
            <a:ext cx="1496616" cy="176539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89" y="1519834"/>
            <a:ext cx="1347303" cy="14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48" y="332656"/>
            <a:ext cx="667473" cy="69399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4986777"/>
            <a:ext cx="1926140" cy="9618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3 Cinta hacia abajo"/>
          <p:cNvSpPr/>
          <p:nvPr/>
        </p:nvSpPr>
        <p:spPr>
          <a:xfrm>
            <a:off x="6783708" y="332656"/>
            <a:ext cx="1721108" cy="432048"/>
          </a:xfrm>
          <a:prstGeom prst="ribbon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LOGO</a:t>
            </a:r>
            <a:endParaRPr lang="es-VE" b="1" dirty="0"/>
          </a:p>
        </p:txBody>
      </p:sp>
      <p:sp>
        <p:nvSpPr>
          <p:cNvPr id="5" name="4 Cinta curvada hacia abajo"/>
          <p:cNvSpPr/>
          <p:nvPr/>
        </p:nvSpPr>
        <p:spPr>
          <a:xfrm>
            <a:off x="6720602" y="2448993"/>
            <a:ext cx="2102186" cy="576064"/>
          </a:xfrm>
          <a:prstGeom prst="ellipseRibbon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BANDERA</a:t>
            </a:r>
            <a:endParaRPr lang="es-VE" sz="1600" b="1" dirty="0"/>
          </a:p>
        </p:txBody>
      </p:sp>
      <p:sp>
        <p:nvSpPr>
          <p:cNvPr id="6" name="5 Cinta curvada hacia abajo"/>
          <p:cNvSpPr/>
          <p:nvPr/>
        </p:nvSpPr>
        <p:spPr>
          <a:xfrm>
            <a:off x="2757600" y="1026654"/>
            <a:ext cx="1267937" cy="337685"/>
          </a:xfrm>
          <a:prstGeom prst="ellipseRibbon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PEIC</a:t>
            </a:r>
            <a:endParaRPr lang="es-VE" sz="1600" dirty="0"/>
          </a:p>
        </p:txBody>
      </p:sp>
      <p:sp>
        <p:nvSpPr>
          <p:cNvPr id="7" name="6 Cinta curvada hacia abajo"/>
          <p:cNvSpPr/>
          <p:nvPr/>
        </p:nvSpPr>
        <p:spPr>
          <a:xfrm>
            <a:off x="855649" y="1026654"/>
            <a:ext cx="1347070" cy="360039"/>
          </a:xfrm>
          <a:prstGeom prst="ellipseRibbon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PEI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8844" y="1478577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PROYECTO EDUCATIVO INSTITUCIONAL (OAR)</a:t>
            </a:r>
            <a:endParaRPr lang="es-VE" sz="105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42788" y="1478579"/>
            <a:ext cx="1697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PROYECTO EDUCATIVO INTEGRAL COMUNITARIO</a:t>
            </a:r>
            <a:endParaRPr lang="es-VE" sz="105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81" y="278386"/>
            <a:ext cx="731605" cy="73160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2054669" y="1910616"/>
            <a:ext cx="679994" cy="276999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MISIÓN</a:t>
            </a:r>
            <a:endParaRPr lang="es-VE" sz="1200" b="1" dirty="0"/>
          </a:p>
        </p:txBody>
      </p:sp>
      <p:sp>
        <p:nvSpPr>
          <p:cNvPr id="15" name="14 Rectángulo"/>
          <p:cNvSpPr/>
          <p:nvPr/>
        </p:nvSpPr>
        <p:spPr>
          <a:xfrm>
            <a:off x="767137" y="2340353"/>
            <a:ext cx="27366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900" b="1" dirty="0" smtClean="0">
                <a:ea typeface="Calibri" pitchFamily="34" charset="0"/>
                <a:cs typeface="Calibri" pitchFamily="34" charset="0"/>
              </a:rPr>
              <a:t> Desarrollar la educación integral de la persona humana como propuesta a la sociedad para tender al gran proyecto común en el que todos nos sintamos hermanos; desde los valores del Evangelio y desde un proyecto  humanista cristiano.</a:t>
            </a:r>
            <a:endParaRPr lang="es-VE" sz="900" b="1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6429" y="4743927"/>
            <a:ext cx="27580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900" b="1" dirty="0" smtClean="0"/>
              <a:t> Crear comunidades educativas que, en un entorno dinámico y significativo, se inspiren en la pedagogía agustiniana y espiritualidad recoleta, permitiendo al alumno: adquirir las competencias necesarias para la vida; construir una sociedad más fraterna y solidaria con el objetivo de ser personas más felices.</a:t>
            </a:r>
          </a:p>
          <a:p>
            <a:pPr algn="just"/>
            <a:endParaRPr lang="es-VE" sz="900" b="1" dirty="0"/>
          </a:p>
        </p:txBody>
      </p:sp>
      <p:sp>
        <p:nvSpPr>
          <p:cNvPr id="17" name="16 Rectángulo"/>
          <p:cNvSpPr/>
          <p:nvPr/>
        </p:nvSpPr>
        <p:spPr>
          <a:xfrm>
            <a:off x="1474949" y="3125183"/>
            <a:ext cx="29857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900" b="1" dirty="0" smtClean="0">
                <a:ea typeface="Calibri" pitchFamily="34" charset="0"/>
                <a:cs typeface="Calibri" pitchFamily="34" charset="0"/>
              </a:rPr>
              <a:t>Promovemos  </a:t>
            </a:r>
            <a:r>
              <a:rPr lang="es-VE" sz="900" b="1" dirty="0">
                <a:ea typeface="Calibri" pitchFamily="34" charset="0"/>
                <a:cs typeface="Calibri" pitchFamily="34" charset="0"/>
              </a:rPr>
              <a:t>una educación integral fundamentada en el ideario agustiniano y en la adquisición de valores cristianos, humanos y ciudadanos, donde el estudiante es  protagonista de su proceso de enseñanza aprendizaje, preparado para el trabajo, orientado de acuerdo a su vocación y que les permitan desarrollarse como personas transformadoras de la sociedad y de su país.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064568" y="5682514"/>
            <a:ext cx="34846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900" b="1" dirty="0" smtClean="0"/>
              <a:t> Queremos  ser una comunidad  educativa católica, inspirada en la Pedagogía  y Carisma Agustiniano, respondiendo a los objetivos de la educación venezolana, enmarcada en los valores cristianos, estimulando la calidad de la educación en un clima de libertad y reflexión, que les permita desarrollar las competencias necesarias para la vida y ayudar a  construir una sociedad más  justa y solidaria,  logrando el bien común y del país.</a:t>
            </a:r>
            <a:endParaRPr lang="es-VE" sz="9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54669" y="4363534"/>
            <a:ext cx="678719" cy="276999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VISIÓN</a:t>
            </a:r>
            <a:endParaRPr lang="es-VE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94" y="1009989"/>
            <a:ext cx="705913" cy="7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6378707" y="966352"/>
            <a:ext cx="32830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100" b="1" dirty="0" smtClean="0"/>
              <a:t>De forma circular y sobre fondo blanco, el nombre del Colegio en letras negras enmarca un corazón rojo con una llama, traspasado con una flecha, apoyado sobre un libro verde, haciendo referencia al lema:</a:t>
            </a:r>
          </a:p>
          <a:p>
            <a:pPr algn="just"/>
            <a:endParaRPr lang="es-VE" sz="1100" b="1" dirty="0" smtClean="0"/>
          </a:p>
        </p:txBody>
      </p:sp>
      <p:sp>
        <p:nvSpPr>
          <p:cNvPr id="21" name="20 Rectángulo"/>
          <p:cNvSpPr/>
          <p:nvPr/>
        </p:nvSpPr>
        <p:spPr>
          <a:xfrm>
            <a:off x="5367132" y="3327225"/>
            <a:ext cx="4438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200" b="1" dirty="0" smtClean="0"/>
              <a:t> De forma rectangular, dividida en dos franjas iguales, verticales.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191637" y="3729224"/>
            <a:ext cx="2286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200" b="1" dirty="0" smtClean="0"/>
              <a:t> La franja izquierda muestra en color verde el campanario del Santuario, el cual tiene forma de vela de barco y tiene la cruz calada. El resto de la franja es de color </a:t>
            </a:r>
            <a:r>
              <a:rPr lang="es-VE" sz="1200" b="1" dirty="0" err="1" smtClean="0"/>
              <a:t>vinotinto</a:t>
            </a:r>
            <a:r>
              <a:rPr lang="es-VE" sz="1200" b="1" dirty="0" smtClean="0"/>
              <a:t>.</a:t>
            </a:r>
            <a:endParaRPr lang="es-VE" sz="1200" b="1" dirty="0"/>
          </a:p>
        </p:txBody>
      </p:sp>
      <p:sp>
        <p:nvSpPr>
          <p:cNvPr id="25" name="24 Rectángulo"/>
          <p:cNvSpPr/>
          <p:nvPr/>
        </p:nvSpPr>
        <p:spPr>
          <a:xfrm>
            <a:off x="7452666" y="3812498"/>
            <a:ext cx="2309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200" b="1" dirty="0" smtClean="0"/>
              <a:t> La franja derecha es de color blanco y en el centro, cubriendo aproximadamente el 85% de la superficie, el logo del Colegio. </a:t>
            </a:r>
            <a:endParaRPr lang="es-VE" sz="1200" b="1" dirty="0"/>
          </a:p>
        </p:txBody>
      </p:sp>
      <p:sp>
        <p:nvSpPr>
          <p:cNvPr id="26" name="25 Rectángulo"/>
          <p:cNvSpPr/>
          <p:nvPr/>
        </p:nvSpPr>
        <p:spPr>
          <a:xfrm>
            <a:off x="5645614" y="5993443"/>
            <a:ext cx="3782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200" b="1" dirty="0" smtClean="0"/>
              <a:t>Ambos colores están presentes en el logo y también son el color de la vestimenta de la imagen de San Judas Tadeo venerada en el Santuario.</a:t>
            </a:r>
            <a:endParaRPr lang="es-VE" sz="1200" b="1" dirty="0"/>
          </a:p>
        </p:txBody>
      </p:sp>
      <p:sp>
        <p:nvSpPr>
          <p:cNvPr id="27" name="26 Rectángulo"/>
          <p:cNvSpPr/>
          <p:nvPr/>
        </p:nvSpPr>
        <p:spPr>
          <a:xfrm>
            <a:off x="5845286" y="1782880"/>
            <a:ext cx="3852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1200" b="1" dirty="0" smtClean="0">
                <a:latin typeface="Lucida Calligraphy" pitchFamily="66" charset="0"/>
              </a:rPr>
              <a:t>“Ciencia y Amor”.</a:t>
            </a:r>
          </a:p>
          <a:p>
            <a:pPr algn="ctr"/>
            <a:r>
              <a:rPr lang="es-VE" sz="1200" b="1" dirty="0" smtClean="0">
                <a:latin typeface="Lucida Calligraphy" pitchFamily="66" charset="0"/>
              </a:rPr>
              <a:t>“Educando la mente y el corazón”</a:t>
            </a:r>
            <a:endParaRPr lang="es-VE" sz="1200" b="1" dirty="0">
              <a:latin typeface="Lucida Calligraphy" pitchFamily="66" charset="0"/>
            </a:endParaRPr>
          </a:p>
        </p:txBody>
      </p:sp>
      <p:pic>
        <p:nvPicPr>
          <p:cNvPr id="1029" name="1028 Imagen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E4F1F9"/>
              </a:clrFrom>
              <a:clrTo>
                <a:srgbClr val="E4F1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1" t="87026"/>
          <a:stretch/>
        </p:blipFill>
        <p:spPr>
          <a:xfrm>
            <a:off x="-375592" y="6722742"/>
            <a:ext cx="10281592" cy="270516"/>
          </a:xfrm>
          <a:prstGeom prst="flowChartPunchedTape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E4F1F9"/>
              </a:clrFrom>
              <a:clrTo>
                <a:srgbClr val="E4F1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1" t="87026"/>
          <a:stretch/>
        </p:blipFill>
        <p:spPr>
          <a:xfrm rot="10800000">
            <a:off x="-23348" y="-159532"/>
            <a:ext cx="10304940" cy="319061"/>
          </a:xfrm>
          <a:prstGeom prst="flowChartPunchedTape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>
            <a:off x="4953000" y="6744341"/>
            <a:ext cx="914401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1280592" y="1905072"/>
            <a:ext cx="0" cy="43528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3872880" y="4144722"/>
            <a:ext cx="0" cy="143500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1208584" y="3212978"/>
            <a:ext cx="0" cy="142755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3738120" y="1934586"/>
            <a:ext cx="23834" cy="11274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5430" y="360387"/>
            <a:ext cx="800219" cy="59336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 err="1" smtClean="0">
                <a:latin typeface="Lucida Calligraphy" pitchFamily="66" charset="0"/>
              </a:rPr>
              <a:t>Nuestros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valores</a:t>
            </a:r>
            <a:r>
              <a:rPr lang="en-US" sz="1600" dirty="0" smtClean="0">
                <a:latin typeface="Lucida Calligraphy" pitchFamily="66" charset="0"/>
              </a:rPr>
              <a:t>:    Libertad    </a:t>
            </a:r>
            <a:r>
              <a:rPr lang="en-US" sz="1600" dirty="0" err="1" smtClean="0">
                <a:latin typeface="Lucida Calligraphy" pitchFamily="66" charset="0"/>
              </a:rPr>
              <a:t>Interioridad</a:t>
            </a:r>
            <a:r>
              <a:rPr lang="en-US" sz="1600" dirty="0" smtClean="0">
                <a:latin typeface="Lucida Calligraphy" pitchFamily="66" charset="0"/>
              </a:rPr>
              <a:t>    </a:t>
            </a:r>
            <a:r>
              <a:rPr lang="en-US" sz="1600" dirty="0" err="1" smtClean="0">
                <a:latin typeface="Lucida Calligraphy" pitchFamily="66" charset="0"/>
              </a:rPr>
              <a:t>Verdad</a:t>
            </a:r>
            <a:endParaRPr lang="en-US" sz="1600" dirty="0" smtClean="0">
              <a:latin typeface="Lucida Calligraphy" pitchFamily="66" charset="0"/>
            </a:endParaRPr>
          </a:p>
          <a:p>
            <a:pPr>
              <a:lnSpc>
                <a:spcPct val="125000"/>
              </a:lnSpc>
            </a:pPr>
            <a:r>
              <a:rPr lang="en-US" sz="1600" dirty="0">
                <a:latin typeface="Lucida Calligraphy" pitchFamily="66" charset="0"/>
              </a:rPr>
              <a:t> </a:t>
            </a:r>
            <a:r>
              <a:rPr lang="en-US" sz="1600" dirty="0" smtClean="0">
                <a:latin typeface="Lucida Calligraphy" pitchFamily="66" charset="0"/>
              </a:rPr>
              <a:t>   </a:t>
            </a:r>
            <a:r>
              <a:rPr lang="en-US" sz="1600" dirty="0" err="1" smtClean="0">
                <a:latin typeface="Lucida Calligraphy" pitchFamily="66" charset="0"/>
              </a:rPr>
              <a:t>Justicia</a:t>
            </a:r>
            <a:r>
              <a:rPr lang="en-US" sz="1600" dirty="0" smtClean="0">
                <a:latin typeface="Lucida Calligraphy" pitchFamily="66" charset="0"/>
              </a:rPr>
              <a:t> </a:t>
            </a:r>
            <a:r>
              <a:rPr lang="en-US" sz="1600" dirty="0" err="1" smtClean="0">
                <a:latin typeface="Lucida Calligraphy" pitchFamily="66" charset="0"/>
              </a:rPr>
              <a:t>Solidaria</a:t>
            </a:r>
            <a:r>
              <a:rPr lang="en-US" sz="1600" dirty="0" smtClean="0">
                <a:latin typeface="Lucida Calligraphy" pitchFamily="66" charset="0"/>
              </a:rPr>
              <a:t>     </a:t>
            </a:r>
            <a:r>
              <a:rPr lang="en-US" sz="1600" dirty="0" err="1" smtClean="0">
                <a:latin typeface="Lucida Calligraphy" pitchFamily="66" charset="0"/>
              </a:rPr>
              <a:t>Comunidad</a:t>
            </a:r>
            <a:r>
              <a:rPr lang="en-US" sz="1600" dirty="0" smtClean="0">
                <a:latin typeface="Lucida Calligraphy" pitchFamily="66" charset="0"/>
              </a:rPr>
              <a:t>      Amistad</a:t>
            </a:r>
            <a:endParaRPr lang="es-VE" sz="16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501</Words>
  <Application>Microsoft Office PowerPoint</Application>
  <PresentationFormat>A4 (210 x 297 mm)</PresentationFormat>
  <Paragraphs>44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29</cp:revision>
  <dcterms:created xsi:type="dcterms:W3CDTF">2024-05-14T12:28:58Z</dcterms:created>
  <dcterms:modified xsi:type="dcterms:W3CDTF">2025-03-11T00:29:03Z</dcterms:modified>
</cp:coreProperties>
</file>